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76" r:id="rId3"/>
    <p:sldId id="277" r:id="rId4"/>
    <p:sldId id="278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4" r:id="rId2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Yuvarlatılmış Dikdörtgen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Yuvarlatılmış Dikdörtgen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4 Başlık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0" name="19 Alt Başlık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19" name="18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20.12.2020</a:t>
            </a:fld>
            <a:endParaRPr lang="tr-TR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20.12.2020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20.12.2020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20.12.2020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Yuvarlatılmış Dikdörtgen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Yuvarlatılmış Dikdörtgen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20.12.2020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20.12.2020</a:t>
            </a:fld>
            <a:endParaRPr lang="tr-TR" dirty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20.12.2020</a:t>
            </a:fld>
            <a:endParaRPr lang="tr-TR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20.12.2020</a:t>
            </a:fld>
            <a:endParaRPr lang="tr-TR" dirty="0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Yuvarlatılmış Dikdörtgen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20.12.2020</a:t>
            </a:fld>
            <a:endParaRPr lang="tr-TR" dirty="0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20.12.2020</a:t>
            </a:fld>
            <a:endParaRPr lang="tr-TR" dirty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Yuvarlatılmış Dikdörtgen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Tek Köşesi Yuvarlatılmış Dikdörtgen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20.12.2020</a:t>
            </a:fld>
            <a:endParaRPr lang="tr-TR" dirty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tr-TR" smtClean="0"/>
              <a:t>Resim eklemek için simgeyi tıklatın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Yuvarlatılmış Dikdörtgen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Yuvarlatılmış Dikdörtgen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Başlık Yer Tutucusu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9F75050-0E15-4C5B-92B0-66D068882F1F}" type="datetimeFigureOut">
              <a:rPr lang="tr-TR" smtClean="0"/>
              <a:pPr/>
              <a:t>20.12.2020</a:t>
            </a:fld>
            <a:endParaRPr lang="tr-TR" dirty="0"/>
          </a:p>
        </p:txBody>
      </p:sp>
      <p:sp>
        <p:nvSpPr>
          <p:cNvPr id="18" name="17 Altbilgi Yer Tutucusu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-108520" y="80628"/>
            <a:ext cx="9145016" cy="2088232"/>
          </a:xfrm>
        </p:spPr>
        <p:txBody>
          <a:bodyPr>
            <a:noAutofit/>
          </a:bodyPr>
          <a:lstStyle/>
          <a:p>
            <a:pPr algn="ctr"/>
            <a:r>
              <a:rPr lang="tr-TR" sz="5400" dirty="0" smtClean="0"/>
              <a:t> </a:t>
            </a:r>
            <a:r>
              <a:rPr lang="tr-TR" sz="4000" dirty="0" smtClean="0">
                <a:solidFill>
                  <a:srgbClr val="0070C0"/>
                </a:solidFill>
              </a:rPr>
              <a:t>İnternetin Güvenli Kullanımı ve Sosyal Ağlar </a:t>
            </a:r>
            <a:endParaRPr lang="tr-TR" sz="40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4" name="3 Resim" descr="internet-42584_64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3573016"/>
            <a:ext cx="2875409" cy="2902621"/>
          </a:xfrm>
          <a:prstGeom prst="rect">
            <a:avLst/>
          </a:prstGeom>
        </p:spPr>
      </p:pic>
      <p:pic>
        <p:nvPicPr>
          <p:cNvPr id="5" name="4 Resim" descr="imagesSRWVCWXZ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4077072"/>
            <a:ext cx="3017513" cy="2135993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263" y="836712"/>
            <a:ext cx="3710324" cy="30544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tr-TR" dirty="0" smtClean="0">
                <a:solidFill>
                  <a:srgbClr val="7030A0"/>
                </a:solidFill>
              </a:rPr>
              <a:t>Yaşanılan Mağduriyetler</a:t>
            </a:r>
            <a:endParaRPr lang="tr-TR" dirty="0">
              <a:solidFill>
                <a:srgbClr val="7030A0"/>
              </a:solidFill>
            </a:endParaRPr>
          </a:p>
        </p:txBody>
      </p:sp>
      <p:pic>
        <p:nvPicPr>
          <p:cNvPr id="4" name="3 İçerik Yer Tutucusu" descr="hab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700808"/>
            <a:ext cx="4040324" cy="4104456"/>
          </a:xfrm>
        </p:spPr>
      </p:pic>
      <p:pic>
        <p:nvPicPr>
          <p:cNvPr id="5" name="3 İçerik Yer Tutucusu" descr="Adsız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1700808"/>
            <a:ext cx="3995936" cy="38356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İçerik Yer Tutucusu" descr="haber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764704"/>
            <a:ext cx="806765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tr-TR" dirty="0" smtClean="0">
                <a:solidFill>
                  <a:srgbClr val="7030A0"/>
                </a:solidFill>
              </a:rPr>
              <a:t>Kişisel Bilgileriniz</a:t>
            </a:r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23528" y="764704"/>
            <a:ext cx="8229600" cy="4525963"/>
          </a:xfrm>
        </p:spPr>
        <p:txBody>
          <a:bodyPr>
            <a:normAutofit/>
          </a:bodyPr>
          <a:lstStyle/>
          <a:p>
            <a:endParaRPr lang="tr-TR" dirty="0" smtClean="0"/>
          </a:p>
          <a:p>
            <a:pPr>
              <a:buNone/>
            </a:pPr>
            <a:r>
              <a:rPr lang="tr-TR" dirty="0" smtClean="0"/>
              <a:t>	</a:t>
            </a:r>
            <a:r>
              <a:rPr lang="tr-TR" sz="2400" dirty="0" smtClean="0"/>
              <a:t>Göndermiş olduğunuz özel bilgilerle arkadaşının ne yaptığını kontrol edemezsiniz. </a:t>
            </a:r>
          </a:p>
          <a:p>
            <a:r>
              <a:rPr lang="tr-TR" sz="2400" dirty="0" smtClean="0"/>
              <a:t>Herkesin görmesini ve bilmesini istemediğiniz kişisel bilgi ve fotoğraflar gönderilmemeli. </a:t>
            </a:r>
          </a:p>
          <a:p>
            <a:r>
              <a:rPr lang="tr-TR" sz="2400" dirty="0" smtClean="0"/>
              <a:t>Başkalarının sizin özel bilgilerinizi ne yaptığını bilemezsiniz </a:t>
            </a:r>
          </a:p>
          <a:p>
            <a:r>
              <a:rPr lang="tr-TR" sz="2400" i="1" dirty="0" smtClean="0"/>
              <a:t>Kişisel bilginiz sizindir, paylaştığınız an </a:t>
            </a:r>
            <a:br>
              <a:rPr lang="tr-TR" sz="2400" i="1" dirty="0" smtClean="0"/>
            </a:br>
            <a:r>
              <a:rPr lang="tr-TR" sz="2400" i="1" dirty="0" smtClean="0"/>
              <a:t>hem sizin hem başkalarının olur</a:t>
            </a:r>
            <a:br>
              <a:rPr lang="tr-TR" sz="2400" i="1" dirty="0" smtClean="0"/>
            </a:br>
            <a:r>
              <a:rPr lang="tr-TR" sz="2400" i="1" dirty="0" smtClean="0"/>
              <a:t> </a:t>
            </a:r>
            <a:r>
              <a:rPr lang="tr-TR" sz="2400" b="1" i="1" dirty="0" smtClean="0"/>
              <a:t>İnternetin Güvenli Kullanımı</a:t>
            </a:r>
            <a:br>
              <a:rPr lang="tr-TR" sz="2400" b="1" i="1" dirty="0" smtClean="0"/>
            </a:br>
            <a:r>
              <a:rPr lang="tr-TR" sz="2400" b="1" i="1" dirty="0" smtClean="0"/>
              <a:t> ve Sosyal Ağlar </a:t>
            </a:r>
            <a:endParaRPr lang="tr-TR" sz="2400" dirty="0" smtClean="0"/>
          </a:p>
        </p:txBody>
      </p:sp>
      <p:pic>
        <p:nvPicPr>
          <p:cNvPr id="5" name="4 Resim" descr="1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84168" y="4149080"/>
            <a:ext cx="2376264" cy="202652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23528" y="476672"/>
            <a:ext cx="8229600" cy="4525963"/>
          </a:xfrm>
        </p:spPr>
        <p:txBody>
          <a:bodyPr>
            <a:normAutofit/>
          </a:bodyPr>
          <a:lstStyle/>
          <a:p>
            <a:endParaRPr lang="tr-TR" dirty="0" smtClean="0"/>
          </a:p>
          <a:p>
            <a:pPr>
              <a:buNone/>
            </a:pPr>
            <a:r>
              <a:rPr lang="tr-TR" i="1" dirty="0" smtClean="0"/>
              <a:t>	Kişisel bilginiz ‘’özelinizse’’, bırakın özel kalsın. Paylaşmak zorunda değilsiniz </a:t>
            </a:r>
          </a:p>
          <a:p>
            <a:r>
              <a:rPr lang="tr-TR" dirty="0" smtClean="0"/>
              <a:t>T.C Kimlik numaranız </a:t>
            </a:r>
          </a:p>
          <a:p>
            <a:r>
              <a:rPr lang="tr-TR" dirty="0" smtClean="0"/>
              <a:t>Ev / Okul /İş adresiniz </a:t>
            </a:r>
          </a:p>
          <a:p>
            <a:r>
              <a:rPr lang="tr-TR" dirty="0" smtClean="0"/>
              <a:t>Doğum gününüz </a:t>
            </a:r>
          </a:p>
          <a:p>
            <a:r>
              <a:rPr lang="tr-TR" dirty="0" smtClean="0"/>
              <a:t>E-mail adresiniz </a:t>
            </a:r>
          </a:p>
          <a:p>
            <a:r>
              <a:rPr lang="tr-TR" dirty="0" smtClean="0"/>
              <a:t>Telefon numaranız </a:t>
            </a:r>
          </a:p>
          <a:p>
            <a:endParaRPr lang="tr-TR" dirty="0"/>
          </a:p>
        </p:txBody>
      </p:sp>
      <p:pic>
        <p:nvPicPr>
          <p:cNvPr id="4" name="3 Resim" descr="fotoÄŸrafÃ§Ä±lÄ±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7984" y="3140968"/>
            <a:ext cx="3876138" cy="24449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/>
            </a:r>
            <a:br>
              <a:rPr lang="tr-TR" dirty="0" smtClean="0">
                <a:solidFill>
                  <a:srgbClr val="FF0000"/>
                </a:solidFill>
              </a:rPr>
            </a:br>
            <a:r>
              <a:rPr lang="tr-TR" dirty="0" smtClean="0">
                <a:solidFill>
                  <a:srgbClr val="FF0000"/>
                </a:solidFill>
              </a:rPr>
              <a:t>İnternetin Kötü Amaçlı Kullanımı 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txBody>
          <a:bodyPr>
            <a:normAutofit fontScale="92500" lnSpcReduction="10000"/>
          </a:bodyPr>
          <a:lstStyle/>
          <a:p>
            <a:endParaRPr lang="tr-TR" dirty="0" smtClean="0"/>
          </a:p>
          <a:p>
            <a:pPr>
              <a:buNone/>
            </a:pPr>
            <a:r>
              <a:rPr lang="tr-TR" i="1" dirty="0" smtClean="0"/>
              <a:t>	Mükemmel tanıtılan kişilikler, mükemmel değildir. Çünkü, tanımıyorsunuz </a:t>
            </a:r>
          </a:p>
          <a:p>
            <a:r>
              <a:rPr lang="tr-TR" dirty="0" smtClean="0"/>
              <a:t>Farklı bir kişi olabileceği unutulmamalı </a:t>
            </a:r>
          </a:p>
          <a:p>
            <a:r>
              <a:rPr lang="tr-TR" dirty="0" smtClean="0"/>
              <a:t>Onları arkadaş listenize eklemek zorunda değilsiniz, </a:t>
            </a:r>
          </a:p>
          <a:p>
            <a:r>
              <a:rPr lang="tr-TR" dirty="0" smtClean="0"/>
              <a:t>Tanımadığınız kişilerin sizin isteğiniz dışında size ait tüm bilgileri öğrenmesine sebep olur. </a:t>
            </a:r>
          </a:p>
          <a:p>
            <a:r>
              <a:rPr lang="tr-TR" dirty="0" smtClean="0"/>
              <a:t>Bu bilgiler, başkalarını aldatmak, kimlik bilgilerini çalmak ya da çok daha kötü amaçlar için kullanılabilir. 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00B050"/>
                </a:solidFill>
              </a:rPr>
              <a:t>Tanımadığınız Kişilere – </a:t>
            </a:r>
            <a:r>
              <a:rPr lang="tr-TR" b="1" dirty="0" smtClean="0">
                <a:solidFill>
                  <a:srgbClr val="00B050"/>
                </a:solidFill>
              </a:rPr>
              <a:t>Dikkat !! </a:t>
            </a:r>
            <a:endParaRPr lang="tr-TR" dirty="0">
              <a:solidFill>
                <a:srgbClr val="00B05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525963"/>
          </a:xfrm>
        </p:spPr>
        <p:txBody>
          <a:bodyPr>
            <a:normAutofit/>
          </a:bodyPr>
          <a:lstStyle/>
          <a:p>
            <a:r>
              <a:rPr lang="tr-TR" sz="2400" i="1" dirty="0" smtClean="0"/>
              <a:t>Tanımadığınız kişiler sizinle neden </a:t>
            </a:r>
            <a:br>
              <a:rPr lang="tr-TR" sz="2400" i="1" dirty="0" smtClean="0"/>
            </a:br>
            <a:r>
              <a:rPr lang="tr-TR" sz="2400" i="1" dirty="0" smtClean="0"/>
              <a:t>arkadaş olmak ister ki – hiç düşündünüz mü? </a:t>
            </a:r>
            <a:endParaRPr lang="tr-TR" sz="2400" dirty="0" smtClean="0"/>
          </a:p>
          <a:p>
            <a:r>
              <a:rPr lang="tr-TR" sz="2400" dirty="0" smtClean="0"/>
              <a:t>Arkadaşlık tekliflerini reddedin. Çünkü; </a:t>
            </a:r>
          </a:p>
          <a:p>
            <a:r>
              <a:rPr lang="tr-TR" sz="2400" dirty="0" smtClean="0"/>
              <a:t>Tanımıyorsunuz </a:t>
            </a:r>
          </a:p>
          <a:p>
            <a:r>
              <a:rPr lang="tr-TR" sz="2400" dirty="0" smtClean="0"/>
              <a:t>Niyetini bilmiyorsunuz </a:t>
            </a:r>
          </a:p>
          <a:p>
            <a:r>
              <a:rPr lang="tr-TR" sz="2400" dirty="0" smtClean="0"/>
              <a:t>Zarar görme ihtimali yüksek </a:t>
            </a:r>
          </a:p>
          <a:p>
            <a:r>
              <a:rPr lang="tr-TR" sz="2400" dirty="0" smtClean="0"/>
              <a:t>Mağdur olabilirsiniz </a:t>
            </a:r>
          </a:p>
          <a:p>
            <a:r>
              <a:rPr lang="tr-TR" sz="2400" b="1" i="1" dirty="0" smtClean="0"/>
              <a:t>İnternetin Güvenli Kullanımı</a:t>
            </a:r>
            <a:br>
              <a:rPr lang="tr-TR" sz="2400" b="1" i="1" dirty="0" smtClean="0"/>
            </a:br>
            <a:r>
              <a:rPr lang="tr-TR" sz="2400" b="1" i="1" dirty="0" smtClean="0"/>
              <a:t>ve Sosyal Ağlar Tanımadığınız</a:t>
            </a:r>
            <a:br>
              <a:rPr lang="tr-TR" sz="2400" b="1" i="1" dirty="0" smtClean="0"/>
            </a:br>
            <a:r>
              <a:rPr lang="tr-TR" sz="2400" b="1" i="1" dirty="0" smtClean="0"/>
              <a:t>kişiler sizinle neden arkadaş </a:t>
            </a:r>
            <a:br>
              <a:rPr lang="tr-TR" sz="2400" b="1" i="1" dirty="0" smtClean="0"/>
            </a:br>
            <a:r>
              <a:rPr lang="tr-TR" sz="2400" b="1" i="1" dirty="0" smtClean="0"/>
              <a:t>olmak  ister ki – hiç düşündünüz mü </a:t>
            </a:r>
            <a:endParaRPr lang="tr-TR" sz="2400" dirty="0"/>
          </a:p>
        </p:txBody>
      </p:sp>
      <p:pic>
        <p:nvPicPr>
          <p:cNvPr id="4" name="3 Resim" descr="qqqq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2564904"/>
            <a:ext cx="3036378" cy="2331443"/>
          </a:xfrm>
          <a:prstGeom prst="round2DiagRect">
            <a:avLst>
              <a:gd name="adj1" fmla="val 16667"/>
              <a:gd name="adj2" fmla="val 5000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C00000"/>
                </a:solidFill>
              </a:rPr>
              <a:t/>
            </a:r>
            <a:br>
              <a:rPr lang="tr-TR" dirty="0" smtClean="0">
                <a:solidFill>
                  <a:srgbClr val="C00000"/>
                </a:solidFill>
              </a:rPr>
            </a:br>
            <a:r>
              <a:rPr lang="tr-TR" dirty="0" smtClean="0">
                <a:solidFill>
                  <a:srgbClr val="C00000"/>
                </a:solidFill>
              </a:rPr>
              <a:t>Şifre Güvenliği </a:t>
            </a:r>
            <a:endParaRPr lang="tr-TR" dirty="0">
              <a:solidFill>
                <a:srgbClr val="C0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4525963"/>
          </a:xfrm>
        </p:spPr>
        <p:txBody>
          <a:bodyPr>
            <a:normAutofit/>
          </a:bodyPr>
          <a:lstStyle/>
          <a:p>
            <a:r>
              <a:rPr lang="tr-TR" sz="2200" dirty="0" smtClean="0"/>
              <a:t>Güçlü şifreler oluşturun </a:t>
            </a:r>
          </a:p>
          <a:p>
            <a:r>
              <a:rPr lang="tr-TR" sz="2200" dirty="0" smtClean="0"/>
              <a:t>Şifrenizi paylaşmayın </a:t>
            </a:r>
          </a:p>
          <a:p>
            <a:r>
              <a:rPr lang="tr-TR" sz="2200" dirty="0" smtClean="0"/>
              <a:t>Şifrenizin aleyhinize kullanılacağını</a:t>
            </a:r>
            <a:br>
              <a:rPr lang="tr-TR" sz="2200" dirty="0" smtClean="0"/>
            </a:br>
            <a:r>
              <a:rPr lang="tr-TR" sz="2200" dirty="0" smtClean="0"/>
              <a:t> unutmayın </a:t>
            </a:r>
          </a:p>
          <a:p>
            <a:r>
              <a:rPr lang="tr-TR" sz="2200" dirty="0" smtClean="0"/>
              <a:t>Şifrelerinizi bilgisayarınıza </a:t>
            </a:r>
            <a:br>
              <a:rPr lang="tr-TR" sz="2200" dirty="0" smtClean="0"/>
            </a:br>
            <a:r>
              <a:rPr lang="tr-TR" sz="2200" dirty="0" smtClean="0"/>
              <a:t>kaydetmeyin </a:t>
            </a:r>
          </a:p>
          <a:p>
            <a:r>
              <a:rPr lang="tr-TR" sz="2200" dirty="0" smtClean="0"/>
              <a:t>Şifreleriniz defterinize yazmayın </a:t>
            </a:r>
          </a:p>
          <a:p>
            <a:r>
              <a:rPr lang="tr-TR" sz="2200" dirty="0" smtClean="0"/>
              <a:t>Adınızı ve doğum tarihinizi şifre </a:t>
            </a:r>
            <a:br>
              <a:rPr lang="tr-TR" sz="2200" dirty="0" smtClean="0"/>
            </a:br>
            <a:r>
              <a:rPr lang="tr-TR" sz="2200" dirty="0" smtClean="0"/>
              <a:t>olarak kullanmayın </a:t>
            </a:r>
          </a:p>
          <a:p>
            <a:endParaRPr lang="tr-TR" dirty="0"/>
          </a:p>
        </p:txBody>
      </p:sp>
      <p:pic>
        <p:nvPicPr>
          <p:cNvPr id="4" name="3 Resim" descr="sifree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112" y="2924944"/>
            <a:ext cx="2865527" cy="23771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23528" y="1196752"/>
            <a:ext cx="8229600" cy="4525963"/>
          </a:xfrm>
        </p:spPr>
        <p:txBody>
          <a:bodyPr>
            <a:normAutofit/>
          </a:bodyPr>
          <a:lstStyle/>
          <a:p>
            <a:endParaRPr lang="tr-TR" dirty="0" smtClean="0"/>
          </a:p>
          <a:p>
            <a:pPr>
              <a:buNone/>
            </a:pPr>
            <a:r>
              <a:rPr lang="tr-TR" sz="1800" dirty="0" smtClean="0"/>
              <a:t>Her şeyden önce karşılaştığınız olumsuzlukları </a:t>
            </a:r>
            <a:br>
              <a:rPr lang="tr-TR" sz="1800" dirty="0" smtClean="0"/>
            </a:br>
            <a:endParaRPr lang="tr-TR" sz="1800" dirty="0" smtClean="0"/>
          </a:p>
          <a:p>
            <a:pPr>
              <a:buNone/>
            </a:pPr>
            <a:r>
              <a:rPr lang="tr-TR" sz="1800" dirty="0" smtClean="0"/>
              <a:t>Sizi rahatsız eden sitelerle mi karşılaştınız </a:t>
            </a:r>
            <a:br>
              <a:rPr lang="tr-TR" sz="1800" dirty="0" smtClean="0"/>
            </a:br>
            <a:endParaRPr lang="tr-TR" sz="1800" dirty="0" smtClean="0"/>
          </a:p>
          <a:p>
            <a:pPr>
              <a:buNone/>
            </a:pPr>
            <a:r>
              <a:rPr lang="tr-TR" sz="1800" dirty="0" smtClean="0"/>
              <a:t>İnternet üzerinden taciz veya tehdit mi edildiniz  </a:t>
            </a:r>
          </a:p>
          <a:p>
            <a:pPr>
              <a:buNone/>
            </a:pPr>
            <a:endParaRPr lang="tr-TR" sz="1800" dirty="0" smtClean="0"/>
          </a:p>
          <a:p>
            <a:pPr>
              <a:buNone/>
            </a:pPr>
            <a:r>
              <a:rPr lang="tr-TR" sz="1800" dirty="0" smtClean="0"/>
              <a:t>Facebook hesabınız mı çalındı </a:t>
            </a:r>
          </a:p>
        </p:txBody>
      </p:sp>
      <p:sp>
        <p:nvSpPr>
          <p:cNvPr id="4" name="3 Yuvarlatılmış Dikdörtgen"/>
          <p:cNvSpPr/>
          <p:nvPr/>
        </p:nvSpPr>
        <p:spPr>
          <a:xfrm>
            <a:off x="899592" y="548680"/>
            <a:ext cx="6696744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tr-TR" dirty="0" smtClean="0"/>
          </a:p>
          <a:p>
            <a:r>
              <a:rPr lang="tr-TR" sz="2800" dirty="0" smtClean="0"/>
              <a:t>           Şikayet Hakkınızı Kullanın</a:t>
            </a:r>
            <a:br>
              <a:rPr lang="tr-TR" sz="2800" dirty="0" smtClean="0"/>
            </a:br>
            <a:r>
              <a:rPr lang="tr-TR" sz="2800" dirty="0" smtClean="0"/>
              <a:t> </a:t>
            </a:r>
            <a:endParaRPr lang="tr-TR" sz="2800" dirty="0"/>
          </a:p>
        </p:txBody>
      </p:sp>
      <p:sp>
        <p:nvSpPr>
          <p:cNvPr id="5" name="4 Yuvarlatılmış Dikdörtgen"/>
          <p:cNvSpPr/>
          <p:nvPr/>
        </p:nvSpPr>
        <p:spPr>
          <a:xfrm>
            <a:off x="6732240" y="1700808"/>
            <a:ext cx="1835696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200" b="1" dirty="0" smtClean="0"/>
              <a:t>Ailenizle paylaşın </a:t>
            </a:r>
            <a:endParaRPr lang="tr-TR" sz="1200" dirty="0"/>
          </a:p>
        </p:txBody>
      </p:sp>
      <p:sp>
        <p:nvSpPr>
          <p:cNvPr id="6" name="5 Yuvarlatılmış Dikdörtgen"/>
          <p:cNvSpPr/>
          <p:nvPr/>
        </p:nvSpPr>
        <p:spPr>
          <a:xfrm>
            <a:off x="6732240" y="2276872"/>
            <a:ext cx="1944216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100" b="1" dirty="0" smtClean="0"/>
              <a:t>www.ihbarweb.org.tr </a:t>
            </a:r>
            <a:endParaRPr lang="tr-TR" sz="1100" dirty="0"/>
          </a:p>
        </p:txBody>
      </p:sp>
      <p:sp>
        <p:nvSpPr>
          <p:cNvPr id="7" name="6 Yuvarlatılmış Dikdörtgen"/>
          <p:cNvSpPr/>
          <p:nvPr/>
        </p:nvSpPr>
        <p:spPr>
          <a:xfrm>
            <a:off x="6804248" y="2996952"/>
            <a:ext cx="165618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100" b="1" dirty="0" smtClean="0"/>
              <a:t>Savcılık - Emniyet </a:t>
            </a:r>
            <a:endParaRPr lang="tr-TR" sz="1100" dirty="0"/>
          </a:p>
        </p:txBody>
      </p:sp>
      <p:sp>
        <p:nvSpPr>
          <p:cNvPr id="8" name="7 Yuvarlatılmış Dikdörtgen"/>
          <p:cNvSpPr/>
          <p:nvPr/>
        </p:nvSpPr>
        <p:spPr>
          <a:xfrm>
            <a:off x="539552" y="4725144"/>
            <a:ext cx="6336704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 smtClean="0"/>
              <a:t>http://www.guvenliweb.org.tr/guvenlik/node/136 </a:t>
            </a:r>
            <a:endParaRPr lang="tr-TR" dirty="0"/>
          </a:p>
        </p:txBody>
      </p:sp>
      <p:cxnSp>
        <p:nvCxnSpPr>
          <p:cNvPr id="10" name="9 Düz Ok Bağlayıcısı"/>
          <p:cNvCxnSpPr/>
          <p:nvPr/>
        </p:nvCxnSpPr>
        <p:spPr>
          <a:xfrm>
            <a:off x="5940152" y="1916832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Düz Ok Bağlayıcısı"/>
          <p:cNvCxnSpPr/>
          <p:nvPr/>
        </p:nvCxnSpPr>
        <p:spPr>
          <a:xfrm>
            <a:off x="5652120" y="2564904"/>
            <a:ext cx="93610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Düz Ok Bağlayıcısı"/>
          <p:cNvCxnSpPr/>
          <p:nvPr/>
        </p:nvCxnSpPr>
        <p:spPr>
          <a:xfrm>
            <a:off x="6084168" y="3140968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Düz Ok Bağlayıcısı"/>
          <p:cNvCxnSpPr/>
          <p:nvPr/>
        </p:nvCxnSpPr>
        <p:spPr>
          <a:xfrm>
            <a:off x="2411760" y="3933056"/>
            <a:ext cx="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tr-TR" dirty="0" smtClean="0">
                <a:solidFill>
                  <a:srgbClr val="7030A0"/>
                </a:solidFill>
              </a:rPr>
              <a:t>Güvenli İnternet Hizmeti </a:t>
            </a:r>
            <a:endParaRPr lang="tr-TR" dirty="0">
              <a:solidFill>
                <a:srgbClr val="7030A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51520" y="692696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tr-TR" sz="2600" dirty="0" smtClean="0"/>
              <a:t/>
            </a:r>
            <a:br>
              <a:rPr lang="tr-TR" sz="2600" dirty="0" smtClean="0"/>
            </a:br>
            <a:r>
              <a:rPr lang="tr-TR" sz="2600" dirty="0" smtClean="0"/>
              <a:t>Bilgisayarınızda mutlaka güncel bir antivirüs programı kurulu olsun. </a:t>
            </a:r>
          </a:p>
          <a:p>
            <a:r>
              <a:rPr lang="tr-TR" sz="2600" dirty="0" smtClean="0"/>
              <a:t>İnternet kafe gibi çok kişinin kullandığı bilgisayarlarda, tarayıcının şifrenizi kaydetmesine izin vermeyin. </a:t>
            </a:r>
          </a:p>
          <a:p>
            <a:r>
              <a:rPr lang="tr-TR" sz="2600" dirty="0" smtClean="0"/>
              <a:t>Zararlı internet içeriklerinden korunmak için, internet servis sağlayıcınızdan </a:t>
            </a:r>
            <a:r>
              <a:rPr lang="tr-TR" sz="2600" b="1" dirty="0" smtClean="0"/>
              <a:t>güvenli internet hizmetini talep edin </a:t>
            </a:r>
          </a:p>
          <a:p>
            <a:r>
              <a:rPr lang="tr-TR" sz="2600" b="1" dirty="0" smtClean="0"/>
              <a:t>Güvenli İnternet Hizmeti ÜCRETSİZDİR, sizi ve bilgisayarınızı birçok zararlı içerikten korur. </a:t>
            </a:r>
          </a:p>
          <a:p>
            <a:endParaRPr lang="tr-TR" dirty="0"/>
          </a:p>
        </p:txBody>
      </p:sp>
      <p:pic>
        <p:nvPicPr>
          <p:cNvPr id="4" name="3 Resim" descr="ww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4581128"/>
            <a:ext cx="2952328" cy="13518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>
                <a:solidFill>
                  <a:srgbClr val="0070C0"/>
                </a:solidFill>
              </a:rPr>
              <a:t>Güvenli İnternet Hizmeti </a:t>
            </a:r>
            <a:endParaRPr lang="tr-TR" dirty="0">
              <a:solidFill>
                <a:srgbClr val="0070C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4525963"/>
          </a:xfrm>
        </p:spPr>
        <p:txBody>
          <a:bodyPr>
            <a:normAutofit lnSpcReduction="10000"/>
          </a:bodyPr>
          <a:lstStyle/>
          <a:p>
            <a:endParaRPr lang="tr-TR" dirty="0" smtClean="0"/>
          </a:p>
          <a:p>
            <a:pPr>
              <a:buFont typeface="Wingdings" pitchFamily="2" charset="2"/>
              <a:buChar char="ü"/>
            </a:pPr>
            <a:r>
              <a:rPr lang="tr-TR" dirty="0" smtClean="0"/>
              <a:t>Kumar </a:t>
            </a:r>
          </a:p>
          <a:p>
            <a:pPr>
              <a:buFont typeface="Wingdings" pitchFamily="2" charset="2"/>
              <a:buChar char="ü"/>
            </a:pPr>
            <a:r>
              <a:rPr lang="tr-TR" dirty="0" smtClean="0"/>
              <a:t>İntihara Yönlendirme </a:t>
            </a:r>
          </a:p>
          <a:p>
            <a:pPr>
              <a:buFont typeface="Wingdings" pitchFamily="2" charset="2"/>
              <a:buChar char="ü"/>
            </a:pPr>
            <a:r>
              <a:rPr lang="tr-TR" dirty="0" smtClean="0"/>
              <a:t>Çocukların Cinsel İstismarı </a:t>
            </a:r>
          </a:p>
          <a:p>
            <a:pPr>
              <a:buFont typeface="Wingdings" pitchFamily="2" charset="2"/>
              <a:buChar char="ü"/>
            </a:pPr>
            <a:r>
              <a:rPr lang="tr-TR" dirty="0" smtClean="0"/>
              <a:t>Uyuşturucu ve Uyarıcı Madde </a:t>
            </a:r>
          </a:p>
          <a:p>
            <a:pPr>
              <a:buFont typeface="Wingdings" pitchFamily="2" charset="2"/>
              <a:buChar char="ü"/>
            </a:pPr>
            <a:r>
              <a:rPr lang="tr-TR" dirty="0" smtClean="0"/>
              <a:t>Sağlık İçin Tehlikeli Madde Temini </a:t>
            </a:r>
          </a:p>
          <a:p>
            <a:pPr>
              <a:buFont typeface="Wingdings" pitchFamily="2" charset="2"/>
              <a:buChar char="ü"/>
            </a:pPr>
            <a:r>
              <a:rPr lang="tr-TR" dirty="0" smtClean="0"/>
              <a:t>Fuhuş, Müstehcenlik </a:t>
            </a:r>
          </a:p>
          <a:p>
            <a:pPr>
              <a:buFont typeface="Wingdings" pitchFamily="2" charset="2"/>
              <a:buChar char="ü"/>
            </a:pPr>
            <a:r>
              <a:rPr lang="tr-TR" dirty="0" smtClean="0"/>
              <a:t>Irkçılık, Ayrımcılık, Nefret, Terör </a:t>
            </a:r>
          </a:p>
          <a:p>
            <a:pPr>
              <a:buFont typeface="Wingdings" pitchFamily="2" charset="2"/>
              <a:buChar char="ü"/>
            </a:pPr>
            <a:r>
              <a:rPr lang="tr-TR" dirty="0" smtClean="0"/>
              <a:t>Kan ve Şiddet İçeren Dövüş Sporları </a:t>
            </a:r>
          </a:p>
          <a:p>
            <a:pPr>
              <a:buFont typeface="Wingdings" pitchFamily="2" charset="2"/>
              <a:buChar char="ü"/>
            </a:pPr>
            <a:r>
              <a:rPr lang="tr-TR" dirty="0" smtClean="0"/>
              <a:t>Dolandırıcılık, Zararlı Yazılım Vb. </a:t>
            </a:r>
          </a:p>
          <a:p>
            <a:pPr>
              <a:buFont typeface="Wingdings" pitchFamily="2" charset="2"/>
              <a:buChar char="ü"/>
            </a:pPr>
            <a:endParaRPr lang="tr-TR" dirty="0"/>
          </a:p>
        </p:txBody>
      </p:sp>
      <p:sp>
        <p:nvSpPr>
          <p:cNvPr id="4" name="3 Yuvarlatılmış Dikdörtgen"/>
          <p:cNvSpPr/>
          <p:nvPr/>
        </p:nvSpPr>
        <p:spPr>
          <a:xfrm>
            <a:off x="1403648" y="5373216"/>
            <a:ext cx="6840760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İÇİNDE YUKARIDAKİLERİN BULUNDUĞU SİTELERİN ZARARLARINDAN KORUR 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9552" y="404664"/>
            <a:ext cx="8183880" cy="1051560"/>
          </a:xfrm>
        </p:spPr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İNTERNET NEDİR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39552" y="1412776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tr-TR" sz="2600" dirty="0" smtClean="0"/>
              <a:t>Bilgisayarınızın, dünya üzerindeki birbiriyle bağlantılı milyonlarca bilgisayardan herhangi birisiyle veri, ileti ve dosya alış verişi yapmanıza olanak sağlayan, bilgisayarlar sistemidir. Kısaca dünya üzerindeki bilgisayar ağı olarak tanımlanmaktadır.</a:t>
            </a:r>
          </a:p>
          <a:p>
            <a:r>
              <a:rPr lang="tr-TR" sz="2600" dirty="0" smtClean="0">
                <a:solidFill>
                  <a:srgbClr val="000000"/>
                </a:solidFill>
              </a:rPr>
              <a:t>Çağımızın en güçlü kitle iletişim kaynaklarından biri olan bilgisayarlar ve yaşamımıza birden bire giren internet, bugün bilgilenme, işlem yürütme, haberleşme, eğitim ve eğlence fonksiyonlarıyla hayatımızın ayrılmaz bir parçası olmuştur.</a:t>
            </a:r>
          </a:p>
          <a:p>
            <a:endParaRPr lang="tr-TR" sz="2600" dirty="0" smtClean="0">
              <a:solidFill>
                <a:srgbClr val="000000"/>
              </a:solidFill>
            </a:endParaRPr>
          </a:p>
          <a:p>
            <a:endParaRPr lang="tr-TR" sz="2600" dirty="0" smtClean="0">
              <a:solidFill>
                <a:srgbClr val="000000"/>
              </a:solidFill>
            </a:endParaRPr>
          </a:p>
          <a:p>
            <a:endParaRPr lang="tr-TR" sz="2600" dirty="0" smtClean="0">
              <a:solidFill>
                <a:srgbClr val="000000"/>
              </a:solidFill>
            </a:endParaRP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1268760"/>
            <a:ext cx="8229600" cy="1143000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tr-TR" altLang="tr-TR" sz="2600" b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tr-TR" altLang="tr-TR" sz="26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tr-TR" altLang="tr-TR" sz="2600" b="1" dirty="0" smtClean="0">
                <a:solidFill>
                  <a:schemeClr val="accent5">
                    <a:lumMod val="75000"/>
                  </a:schemeClr>
                </a:solidFill>
              </a:rPr>
              <a:t>DAHA BİLİNÇLİ VE GÜVENLİ INTERNET</a:t>
            </a:r>
            <a:br>
              <a:rPr lang="tr-TR" altLang="tr-TR" sz="26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tr-TR" altLang="tr-TR" sz="2600" b="1" dirty="0" smtClean="0">
                <a:solidFill>
                  <a:schemeClr val="accent5">
                    <a:lumMod val="75000"/>
                  </a:schemeClr>
                </a:solidFill>
              </a:rPr>
              <a:t>KULLANICILARI YETİŞTİRMEK BİZİM</a:t>
            </a:r>
            <a:br>
              <a:rPr lang="tr-TR" altLang="tr-TR" sz="26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tr-TR" altLang="tr-TR" sz="2600" b="1" dirty="0" smtClean="0">
                <a:solidFill>
                  <a:schemeClr val="accent5">
                    <a:lumMod val="75000"/>
                  </a:schemeClr>
                </a:solidFill>
              </a:rPr>
              <a:t>ELİMİZDE</a:t>
            </a:r>
            <a:r>
              <a:rPr lang="tr-TR" sz="2600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tr-TR" sz="2600" dirty="0" smtClean="0">
                <a:solidFill>
                  <a:schemeClr val="accent5">
                    <a:lumMod val="75000"/>
                  </a:schemeClr>
                </a:solidFill>
              </a:rPr>
            </a:br>
            <a:endParaRPr lang="tr-TR" sz="2600" dirty="0"/>
          </a:p>
        </p:txBody>
      </p:sp>
      <p:pic>
        <p:nvPicPr>
          <p:cNvPr id="4" name="Resim 5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23728" y="2348880"/>
            <a:ext cx="5055612" cy="31508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5003800" y="1738313"/>
          <a:ext cx="3398838" cy="2733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Photo Editor Fotoğrafı" r:id="rId3" imgW="4285714" imgH="3448531" progId="">
                  <p:embed/>
                </p:oleObj>
              </mc:Choice>
              <mc:Fallback>
                <p:oleObj name="Photo Editor Fotoğrafı" r:id="rId3" imgW="4285714" imgH="3448531" progId="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800" y="1738313"/>
                        <a:ext cx="3398838" cy="2733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Dikdörtgen"/>
          <p:cNvSpPr/>
          <p:nvPr/>
        </p:nvSpPr>
        <p:spPr>
          <a:xfrm>
            <a:off x="539552" y="1628800"/>
            <a:ext cx="4752528" cy="2850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82880">
              <a:lnSpc>
                <a:spcPct val="8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tr-TR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Günümüzde her binada elektrik, su ve telefon şebekesi ne kadar zorunlu ise Internet bağlantısı da artık bir zorunluluk haline gelmiştir. </a:t>
            </a:r>
          </a:p>
          <a:p>
            <a:pPr indent="-182880">
              <a:lnSpc>
                <a:spcPct val="8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tr-TR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Günün her saatinde her türlü bilgi alışverişi ve iletişimi sağlayan olağanüstü bir buluş.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11560" y="8367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GÜVENLİ İNTERNET KULLANIMI</a:t>
            </a:r>
            <a:br>
              <a:rPr lang="tr-TR" b="1" dirty="0" smtClean="0">
                <a:solidFill>
                  <a:srgbClr val="FF0000"/>
                </a:solidFill>
              </a:rPr>
            </a:br>
            <a:endParaRPr lang="tr-TR" dirty="0"/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364088" y="2060848"/>
            <a:ext cx="2952328" cy="295232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4 Resim" descr="imagesEDUQQ6V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2420888"/>
            <a:ext cx="4111932" cy="273630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51520" y="260648"/>
            <a:ext cx="8229600" cy="4824536"/>
          </a:xfrm>
        </p:spPr>
        <p:txBody>
          <a:bodyPr>
            <a:normAutofit fontScale="85000" lnSpcReduction="20000"/>
          </a:bodyPr>
          <a:lstStyle/>
          <a:p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İnternet ve bilgi doğruluğu </a:t>
            </a:r>
          </a:p>
          <a:p>
            <a:r>
              <a:rPr lang="nn-NO" dirty="0" smtClean="0"/>
              <a:t>İnternette yalanları yakalama ve dürüstlük </a:t>
            </a:r>
          </a:p>
          <a:p>
            <a:r>
              <a:rPr lang="tr-TR" dirty="0" smtClean="0"/>
              <a:t>Paylaşımlardaki riskler </a:t>
            </a:r>
          </a:p>
          <a:p>
            <a:r>
              <a:rPr lang="tr-TR" dirty="0" smtClean="0"/>
              <a:t>Sosyal Paylaşım ve Güvenlik </a:t>
            </a:r>
          </a:p>
          <a:p>
            <a:r>
              <a:rPr lang="tr-TR" dirty="0" smtClean="0"/>
              <a:t>Kişisel bilgileriniz </a:t>
            </a:r>
          </a:p>
          <a:p>
            <a:r>
              <a:rPr lang="tr-TR" dirty="0" smtClean="0"/>
              <a:t>İnternetin kötü amaçlı kullanımı </a:t>
            </a:r>
          </a:p>
          <a:p>
            <a:r>
              <a:rPr lang="tr-TR" dirty="0" smtClean="0"/>
              <a:t>Şifre Güvenliği </a:t>
            </a:r>
          </a:p>
          <a:p>
            <a:r>
              <a:rPr lang="tr-TR" dirty="0" smtClean="0"/>
              <a:t>Tanımadığınız kişiler </a:t>
            </a:r>
          </a:p>
          <a:p>
            <a:r>
              <a:rPr lang="tr-TR" dirty="0" smtClean="0"/>
              <a:t>Şikayet hakkınızı kullanın </a:t>
            </a:r>
          </a:p>
          <a:p>
            <a:r>
              <a:rPr lang="tr-TR" dirty="0" smtClean="0"/>
              <a:t>Koruma programları ve </a:t>
            </a:r>
            <a:br>
              <a:rPr lang="tr-TR" dirty="0" smtClean="0"/>
            </a:br>
            <a:r>
              <a:rPr lang="tr-TR" dirty="0" smtClean="0"/>
              <a:t>‘’</a:t>
            </a:r>
            <a:r>
              <a:rPr lang="tr-TR" b="1" dirty="0" smtClean="0"/>
              <a:t>güvenli internet </a:t>
            </a:r>
            <a:br>
              <a:rPr lang="tr-TR" b="1" dirty="0" smtClean="0"/>
            </a:br>
            <a:r>
              <a:rPr lang="tr-TR" b="1" dirty="0" smtClean="0"/>
              <a:t>hizmeti’’ </a:t>
            </a:r>
          </a:p>
          <a:p>
            <a:endParaRPr lang="tr-TR" dirty="0"/>
          </a:p>
        </p:txBody>
      </p:sp>
      <p:pic>
        <p:nvPicPr>
          <p:cNvPr id="4" name="3 Resim" descr="digital_kids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3068960"/>
            <a:ext cx="3888432" cy="26054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836712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7030A0"/>
                </a:solidFill>
              </a:rPr>
              <a:t/>
            </a:r>
            <a:br>
              <a:rPr lang="tr-TR" dirty="0" smtClean="0">
                <a:solidFill>
                  <a:srgbClr val="7030A0"/>
                </a:solidFill>
              </a:rPr>
            </a:br>
            <a:r>
              <a:rPr lang="tr-TR" sz="3100" dirty="0" smtClean="0">
                <a:solidFill>
                  <a:srgbClr val="7030A0"/>
                </a:solidFill>
              </a:rPr>
              <a:t>İnternet ve Bilgi Doğruluğu</a:t>
            </a:r>
            <a:endParaRPr lang="tr-TR" sz="3100" dirty="0">
              <a:solidFill>
                <a:srgbClr val="7030A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23528" y="548680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tr-TR" dirty="0" smtClean="0"/>
          </a:p>
          <a:p>
            <a:pPr>
              <a:buFont typeface="Wingdings" pitchFamily="2" charset="2"/>
              <a:buChar char="ü"/>
            </a:pPr>
            <a:r>
              <a:rPr lang="tr-TR" i="1" dirty="0" smtClean="0"/>
              <a:t>İnternette her bilgiye güvenmemek gerekir. </a:t>
            </a:r>
          </a:p>
          <a:p>
            <a:pPr>
              <a:buFont typeface="Wingdings" pitchFamily="2" charset="2"/>
              <a:buChar char="ü"/>
            </a:pPr>
            <a:r>
              <a:rPr lang="tr-TR" dirty="0" smtClean="0"/>
              <a:t>İnternette ulaşılan her bilgi doğru değildir </a:t>
            </a:r>
          </a:p>
          <a:p>
            <a:pPr>
              <a:buFont typeface="Wingdings" pitchFamily="2" charset="2"/>
              <a:buChar char="ü"/>
            </a:pPr>
            <a:r>
              <a:rPr lang="tr-TR" dirty="0" smtClean="0"/>
              <a:t>Şüpheci davranmalı </a:t>
            </a:r>
          </a:p>
          <a:p>
            <a:pPr>
              <a:buFont typeface="Wingdings" pitchFamily="2" charset="2"/>
              <a:buChar char="ü"/>
            </a:pPr>
            <a:r>
              <a:rPr lang="tr-TR" dirty="0" smtClean="0"/>
              <a:t>Bilgi hemen doğru kabul edilmemeli </a:t>
            </a:r>
          </a:p>
          <a:p>
            <a:pPr>
              <a:buFont typeface="Wingdings" pitchFamily="2" charset="2"/>
              <a:buChar char="ü"/>
            </a:pPr>
            <a:r>
              <a:rPr lang="tr-TR" dirty="0" smtClean="0"/>
              <a:t>Bilgi en az 3 kaynaktan karşılaştırılmalı </a:t>
            </a:r>
          </a:p>
          <a:p>
            <a:pPr>
              <a:buFont typeface="Wingdings" pitchFamily="2" charset="2"/>
              <a:buChar char="ü"/>
            </a:pPr>
            <a:r>
              <a:rPr lang="tr-TR" dirty="0" smtClean="0"/>
              <a:t>Bilginin doğruluğu için kaynağına bakılmalı </a:t>
            </a:r>
          </a:p>
          <a:p>
            <a:pPr>
              <a:buFont typeface="Wingdings" pitchFamily="2" charset="2"/>
              <a:buChar char="ü"/>
            </a:pPr>
            <a:r>
              <a:rPr lang="tr-TR" dirty="0" smtClean="0"/>
              <a:t>Eğer ödevde kullanılıyorsa kaynak belirtilmeli </a:t>
            </a:r>
          </a:p>
          <a:p>
            <a:pPr>
              <a:buFont typeface="Wingdings" pitchFamily="2" charset="2"/>
              <a:buChar char="ü"/>
            </a:pPr>
            <a:endParaRPr lang="tr-TR" dirty="0"/>
          </a:p>
        </p:txBody>
      </p:sp>
      <p:pic>
        <p:nvPicPr>
          <p:cNvPr id="4" name="3 Resim" descr="pc_cocuk-300x1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4365104"/>
            <a:ext cx="2425452" cy="16088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tr-TR" dirty="0" smtClean="0">
                <a:solidFill>
                  <a:srgbClr val="7030A0"/>
                </a:solidFill>
              </a:rPr>
              <a:t>Paylaşımlardaki Riskler</a:t>
            </a:r>
            <a:endParaRPr lang="tr-TR" dirty="0">
              <a:solidFill>
                <a:srgbClr val="7030A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79512" y="908720"/>
            <a:ext cx="8229600" cy="452596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tr-TR" dirty="0" smtClean="0"/>
              <a:t>    </a:t>
            </a:r>
            <a:r>
              <a:rPr lang="tr-TR" sz="2600" dirty="0" smtClean="0"/>
              <a:t>Paylaşmak güzeldir. Fakat her bilgi herkesle paylaşılmamalı</a:t>
            </a:r>
          </a:p>
          <a:p>
            <a:pPr>
              <a:buFont typeface="Wingdings" pitchFamily="2" charset="2"/>
              <a:buChar char="Ø"/>
            </a:pPr>
            <a:r>
              <a:rPr lang="tr-TR" sz="2600" dirty="0" smtClean="0"/>
              <a:t>Paylaştığınız her türlü bilgi silinmeden kalabilir </a:t>
            </a:r>
          </a:p>
          <a:p>
            <a:pPr>
              <a:buFont typeface="Wingdings" pitchFamily="2" charset="2"/>
              <a:buChar char="Ø"/>
            </a:pPr>
            <a:r>
              <a:rPr lang="tr-TR" sz="2600" dirty="0" smtClean="0"/>
              <a:t>Kolaylıkla gönderebilirsiniz ancak, geri alamazsınız </a:t>
            </a:r>
          </a:p>
          <a:p>
            <a:pPr>
              <a:buFont typeface="Wingdings" pitchFamily="2" charset="2"/>
              <a:buChar char="Ø"/>
            </a:pPr>
            <a:r>
              <a:rPr lang="tr-TR" sz="2600" dirty="0" smtClean="0"/>
              <a:t>Gönderileriniz masum görünse de, sonradan hayatınızı etkileyebilir </a:t>
            </a:r>
          </a:p>
          <a:p>
            <a:pPr>
              <a:buFont typeface="Wingdings" pitchFamily="2" charset="2"/>
              <a:buChar char="Ø"/>
            </a:pPr>
            <a:r>
              <a:rPr lang="tr-TR" sz="2600" dirty="0" smtClean="0"/>
              <a:t>Günlük hayatınızı, arkadaşlarınız ve öğretmenlerinizle olan ilişkilerinizi etkileyebilir </a:t>
            </a:r>
          </a:p>
          <a:p>
            <a:pPr>
              <a:buFont typeface="Wingdings" pitchFamily="2" charset="2"/>
              <a:buChar char="Ø"/>
            </a:pPr>
            <a:r>
              <a:rPr lang="tr-TR" sz="2600" dirty="0" smtClean="0"/>
              <a:t>Keşke paylaşmasaydım demenize </a:t>
            </a:r>
            <a:br>
              <a:rPr lang="tr-TR" sz="2600" dirty="0" smtClean="0"/>
            </a:br>
            <a:r>
              <a:rPr lang="tr-TR" sz="2600" dirty="0" smtClean="0"/>
              <a:t>sebep olabilir </a:t>
            </a:r>
          </a:p>
          <a:p>
            <a:endParaRPr lang="tr-TR" sz="2600" dirty="0"/>
          </a:p>
        </p:txBody>
      </p:sp>
      <p:pic>
        <p:nvPicPr>
          <p:cNvPr id="4" name="3 Resim" descr="asdasd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2160" y="4509120"/>
            <a:ext cx="2191154" cy="189359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11560" y="1484784"/>
            <a:ext cx="8183880" cy="4187952"/>
          </a:xfrm>
        </p:spPr>
        <p:txBody>
          <a:bodyPr>
            <a:normAutofit/>
          </a:bodyPr>
          <a:lstStyle/>
          <a:p>
            <a:r>
              <a:rPr lang="tr-TR" dirty="0" smtClean="0"/>
              <a:t>Paylaştığınız bilgi ya da fotoğrafları kimlerin görüp, kimlerin göremeyeceği ayarlanmalı </a:t>
            </a:r>
          </a:p>
          <a:p>
            <a:r>
              <a:rPr lang="tr-TR" dirty="0" smtClean="0"/>
              <a:t>Her arkadaşlık teklifine evet denilmemeli </a:t>
            </a:r>
          </a:p>
          <a:p>
            <a:r>
              <a:rPr lang="tr-TR" dirty="0" smtClean="0"/>
              <a:t>Size arkadaşlık teklif eden gerçekte o kişi olmayabilir </a:t>
            </a:r>
          </a:p>
          <a:p>
            <a:r>
              <a:rPr lang="tr-TR" dirty="0" smtClean="0"/>
              <a:t>Başkası adına hesap oluşturmak ve kendini onun yerine koymak sizi sıkıntıya sokabilir </a:t>
            </a:r>
          </a:p>
          <a:p>
            <a:endParaRPr lang="tr-TR" dirty="0"/>
          </a:p>
        </p:txBody>
      </p:sp>
      <p:sp>
        <p:nvSpPr>
          <p:cNvPr id="4" name="3 Yuvarlatılmış Dikdörtgen"/>
          <p:cNvSpPr/>
          <p:nvPr/>
        </p:nvSpPr>
        <p:spPr>
          <a:xfrm>
            <a:off x="827584" y="476672"/>
            <a:ext cx="7056784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600" dirty="0" smtClean="0"/>
              <a:t>SOSYAL PAYLAŞIM VE GÜVENLİK</a:t>
            </a:r>
            <a:endParaRPr lang="tr-TR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as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692696"/>
            <a:ext cx="6827712" cy="486903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örünüş">
  <a:themeElements>
    <a:clrScheme name="Görünüş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Görünüş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Görünüş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76</TotalTime>
  <Words>658</Words>
  <Application>Microsoft Office PowerPoint</Application>
  <PresentationFormat>Ekran Gösterisi (4:3)</PresentationFormat>
  <Paragraphs>108</Paragraphs>
  <Slides>20</Slides>
  <Notes>0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20</vt:i4>
      </vt:variant>
    </vt:vector>
  </HeadingPairs>
  <TitlesOfParts>
    <vt:vector size="26" baseType="lpstr">
      <vt:lpstr>Comic Sans MS</vt:lpstr>
      <vt:lpstr>Verdana</vt:lpstr>
      <vt:lpstr>Wingdings</vt:lpstr>
      <vt:lpstr>Wingdings 2</vt:lpstr>
      <vt:lpstr>Görünüş</vt:lpstr>
      <vt:lpstr>Photo Editor Fotoğrafı</vt:lpstr>
      <vt:lpstr> İnternetin Güvenli Kullanımı ve Sosyal Ağlar </vt:lpstr>
      <vt:lpstr>İNTERNET NEDİR</vt:lpstr>
      <vt:lpstr>PowerPoint Sunusu</vt:lpstr>
      <vt:lpstr>GÜVENLİ İNTERNET KULLANIMI </vt:lpstr>
      <vt:lpstr>PowerPoint Sunusu</vt:lpstr>
      <vt:lpstr> İnternet ve Bilgi Doğruluğu</vt:lpstr>
      <vt:lpstr>Paylaşımlardaki Riskler</vt:lpstr>
      <vt:lpstr>PowerPoint Sunusu</vt:lpstr>
      <vt:lpstr>PowerPoint Sunusu</vt:lpstr>
      <vt:lpstr>Yaşanılan Mağduriyetler</vt:lpstr>
      <vt:lpstr>PowerPoint Sunusu</vt:lpstr>
      <vt:lpstr>Kişisel Bilgileriniz </vt:lpstr>
      <vt:lpstr>PowerPoint Sunusu</vt:lpstr>
      <vt:lpstr> İnternetin Kötü Amaçlı Kullanımı </vt:lpstr>
      <vt:lpstr>Tanımadığınız Kişilere – Dikkat !! </vt:lpstr>
      <vt:lpstr> Şifre Güvenliği </vt:lpstr>
      <vt:lpstr>PowerPoint Sunusu</vt:lpstr>
      <vt:lpstr>Güvenli İnternet Hizmeti </vt:lpstr>
      <vt:lpstr> Güvenli İnternet Hizmeti </vt:lpstr>
      <vt:lpstr> DAHA BİLİNÇLİ VE GÜVENLİ INTERNET KULLANICILARI YETİŞTİRMEK BİZİM ELİMİZDE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İnternetin Güvenli Kullanımı ve Sosyal Ağlar</dc:title>
  <dc:creator>sony</dc:creator>
  <cp:lastModifiedBy>pc</cp:lastModifiedBy>
  <cp:revision>10</cp:revision>
  <dcterms:created xsi:type="dcterms:W3CDTF">2015-02-06T16:43:27Z</dcterms:created>
  <dcterms:modified xsi:type="dcterms:W3CDTF">2020-12-20T12:06:50Z</dcterms:modified>
</cp:coreProperties>
</file>